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48" r:id="rId2"/>
    <p:sldId id="259" r:id="rId3"/>
    <p:sldId id="321" r:id="rId4"/>
    <p:sldId id="355" r:id="rId5"/>
    <p:sldId id="354" r:id="rId6"/>
    <p:sldId id="353" r:id="rId7"/>
    <p:sldId id="351" r:id="rId8"/>
    <p:sldId id="352" r:id="rId9"/>
    <p:sldId id="297" r:id="rId10"/>
  </p:sldIdLst>
  <p:sldSz cx="9144000" cy="6858000" type="screen4x3"/>
  <p:notesSz cx="6858000" cy="9144000"/>
  <p:embeddedFontLst>
    <p:embeddedFont>
      <p:font typeface="Arial Black" panose="020B0A04020102020204" pitchFamily="34" charset="0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휴먼둥근헤드라인" panose="0203050400010101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2AB1"/>
    <a:srgbClr val="443387"/>
    <a:srgbClr val="ED6FFE"/>
    <a:srgbClr val="262EAB"/>
    <a:srgbClr val="F0FFFF"/>
    <a:srgbClr val="78566F"/>
    <a:srgbClr val="44303F"/>
    <a:srgbClr val="543D30"/>
    <a:srgbClr val="F08A3C"/>
    <a:srgbClr val="556D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 autoAdjust="0"/>
    <p:restoredTop sz="94792" autoAdjust="0"/>
  </p:normalViewPr>
  <p:slideViewPr>
    <p:cSldViewPr>
      <p:cViewPr varScale="1">
        <p:scale>
          <a:sx n="110" d="100"/>
          <a:sy n="110" d="100"/>
        </p:scale>
        <p:origin x="196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8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8831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457200" y="1124744"/>
            <a:ext cx="4906888" cy="230425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9532" y="75550"/>
            <a:ext cx="8424936" cy="761305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59533" y="1268760"/>
            <a:ext cx="8424936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787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59532" y="75550"/>
            <a:ext cx="8424936" cy="761305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9D2AB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359532" y="1268760"/>
            <a:ext cx="8424936" cy="5112568"/>
          </a:xfrm>
        </p:spPr>
        <p:txBody>
          <a:bodyPr>
            <a:normAutofit/>
          </a:bodyPr>
          <a:lstStyle>
            <a:lvl1pPr algn="l">
              <a:buNone/>
              <a:defRPr sz="1600" i="1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u="none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539552" y="1988840"/>
            <a:ext cx="8064896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395536" y="1222875"/>
            <a:ext cx="8451791" cy="1603933"/>
          </a:xfrm>
          <a:prstGeom prst="rect">
            <a:avLst/>
          </a:prstGeom>
          <a:gradFill>
            <a:gsLst>
              <a:gs pos="61000">
                <a:schemeClr val="bg1">
                  <a:alpha val="0"/>
                </a:schemeClr>
              </a:gs>
              <a:gs pos="100000">
                <a:srgbClr val="262EAB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457200" y="1196752"/>
            <a:ext cx="4906888" cy="2304256"/>
          </a:xfrm>
        </p:spPr>
        <p:txBody>
          <a:bodyPr/>
          <a:lstStyle/>
          <a:p>
            <a:pPr algn="ctr"/>
            <a:r>
              <a:rPr lang="ko-KR" altLang="en-US" b="1" dirty="0"/>
              <a:t>모바일응용 </a:t>
            </a:r>
            <a:br>
              <a:rPr lang="en-US" altLang="ko-KR" b="1" dirty="0"/>
            </a:br>
            <a:r>
              <a:rPr lang="en-US" altLang="ko-KR" b="1" dirty="0"/>
              <a:t>7</a:t>
            </a:r>
            <a:r>
              <a:rPr lang="ko-KR" altLang="en-US" b="1" dirty="0"/>
              <a:t>조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457200" y="2875239"/>
            <a:ext cx="3394720" cy="588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팀원 </a:t>
            </a:r>
            <a:r>
              <a:rPr kumimoji="1" lang="en-US" altLang="ko-KR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: </a:t>
            </a:r>
            <a:r>
              <a:rPr kumimoji="1" lang="ko-KR" altLang="en-US" sz="10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배진석</a:t>
            </a:r>
            <a:r>
              <a:rPr kumimoji="1" lang="en-US" altLang="ko-KR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,</a:t>
            </a:r>
            <a:r>
              <a:rPr kumimoji="1" lang="ko-KR" altLang="en-US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김기영</a:t>
            </a:r>
            <a:r>
              <a:rPr kumimoji="1" lang="en-US" altLang="ko-KR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, </a:t>
            </a:r>
            <a:r>
              <a:rPr kumimoji="1" lang="ko-KR" altLang="en-US" sz="10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오승용</a:t>
            </a:r>
            <a:endParaRPr kumimoji="1" lang="en-US" altLang="ko-KR" sz="10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3904200" y="6166383"/>
            <a:ext cx="1335600" cy="338400"/>
            <a:chOff x="5427663" y="5711825"/>
            <a:chExt cx="1335600" cy="338400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5916644" y="5919832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332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95536" y="548680"/>
            <a:ext cx="25922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목차 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943708" y="1844824"/>
            <a:ext cx="3795703" cy="754053"/>
            <a:chOff x="2227128" y="1453031"/>
            <a:chExt cx="3795703" cy="754053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3070081" y="1669055"/>
              <a:ext cx="2952750" cy="461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ko-KR" altLang="en-US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 연구 동기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2227128" y="1453031"/>
              <a:ext cx="508473" cy="7540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30" name="직선 연결선 2"/>
            <p:cNvCxnSpPr/>
            <p:nvPr/>
          </p:nvCxnSpPr>
          <p:spPr>
            <a:xfrm>
              <a:off x="2910770" y="1669677"/>
              <a:ext cx="0" cy="501859"/>
            </a:xfrm>
            <a:prstGeom prst="line">
              <a:avLst/>
            </a:prstGeom>
            <a:ln w="38100">
              <a:solidFill>
                <a:srgbClr val="ED6FFE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2"/>
          <p:cNvGrpSpPr/>
          <p:nvPr/>
        </p:nvGrpSpPr>
        <p:grpSpPr>
          <a:xfrm>
            <a:off x="1942660" y="2780928"/>
            <a:ext cx="3673580" cy="754053"/>
            <a:chOff x="2226080" y="2389135"/>
            <a:chExt cx="3673580" cy="754053"/>
          </a:xfrm>
        </p:grpSpPr>
        <p:sp>
          <p:nvSpPr>
            <p:cNvPr id="55" name="Text Box 5"/>
            <p:cNvSpPr txBox="1">
              <a:spLocks noChangeArrowheads="1"/>
            </p:cNvSpPr>
            <p:nvPr/>
          </p:nvSpPr>
          <p:spPr bwMode="auto">
            <a:xfrm>
              <a:off x="2946910" y="2605159"/>
              <a:ext cx="2952750" cy="461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     </a:t>
              </a:r>
              <a:r>
                <a:rPr lang="ko-KR" altLang="en-US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개발 기술 개요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57" name="TextBox 13"/>
            <p:cNvSpPr txBox="1">
              <a:spLocks noChangeArrowheads="1"/>
            </p:cNvSpPr>
            <p:nvPr/>
          </p:nvSpPr>
          <p:spPr bwMode="auto">
            <a:xfrm>
              <a:off x="2226080" y="2389135"/>
              <a:ext cx="508473" cy="7540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2909722" y="2577216"/>
              <a:ext cx="0" cy="501859"/>
            </a:xfrm>
            <a:prstGeom prst="line">
              <a:avLst/>
            </a:prstGeom>
            <a:ln w="38100">
              <a:solidFill>
                <a:srgbClr val="ED6FFE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1907704" y="3683059"/>
            <a:ext cx="3708536" cy="754053"/>
            <a:chOff x="2191124" y="3291266"/>
            <a:chExt cx="3708536" cy="754053"/>
          </a:xfrm>
        </p:grpSpPr>
        <p:sp>
          <p:nvSpPr>
            <p:cNvPr id="61" name="Text Box 5"/>
            <p:cNvSpPr txBox="1">
              <a:spLocks noChangeArrowheads="1"/>
            </p:cNvSpPr>
            <p:nvPr/>
          </p:nvSpPr>
          <p:spPr bwMode="auto">
            <a:xfrm>
              <a:off x="2946910" y="3512159"/>
              <a:ext cx="2952750" cy="461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ko-KR" altLang="en-US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      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UI </a:t>
              </a:r>
              <a:r>
                <a:rPr lang="ko-KR" altLang="en-US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화면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63" name="TextBox 13"/>
            <p:cNvSpPr txBox="1">
              <a:spLocks noChangeArrowheads="1"/>
            </p:cNvSpPr>
            <p:nvPr/>
          </p:nvSpPr>
          <p:spPr bwMode="auto">
            <a:xfrm>
              <a:off x="2191124" y="3291266"/>
              <a:ext cx="508473" cy="7540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2874766" y="3500939"/>
              <a:ext cx="0" cy="501859"/>
            </a:xfrm>
            <a:prstGeom prst="line">
              <a:avLst/>
            </a:prstGeom>
            <a:ln w="38100">
              <a:solidFill>
                <a:srgbClr val="ED6FFE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8DE843B-E18E-1AA2-8AE3-7D5EBF0C4575}"/>
              </a:ext>
            </a:extLst>
          </p:cNvPr>
          <p:cNvGrpSpPr/>
          <p:nvPr/>
        </p:nvGrpSpPr>
        <p:grpSpPr>
          <a:xfrm>
            <a:off x="1945954" y="4632298"/>
            <a:ext cx="3708536" cy="754053"/>
            <a:chOff x="2191124" y="3291266"/>
            <a:chExt cx="3708536" cy="754053"/>
          </a:xfrm>
        </p:grpSpPr>
        <p:sp>
          <p:nvSpPr>
            <p:cNvPr id="8" name="Text Box 5">
              <a:extLst>
                <a:ext uri="{FF2B5EF4-FFF2-40B4-BE49-F238E27FC236}">
                  <a16:creationId xmlns:a16="http://schemas.microsoft.com/office/drawing/2014/main" id="{7B173DFE-1B49-F2DD-D1F3-48F398E38F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6910" y="3512159"/>
              <a:ext cx="2952750" cy="461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ko-KR" altLang="en-US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      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Q&amp;A</a:t>
              </a:r>
            </a:p>
          </p:txBody>
        </p:sp>
        <p:sp>
          <p:nvSpPr>
            <p:cNvPr id="9" name="TextBox 13">
              <a:extLst>
                <a:ext uri="{FF2B5EF4-FFF2-40B4-BE49-F238E27FC236}">
                  <a16:creationId xmlns:a16="http://schemas.microsoft.com/office/drawing/2014/main" id="{7DE7711A-351A-C5AD-833F-D23ADBA6E8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91124" y="3291266"/>
              <a:ext cx="508473" cy="7540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2320F8D-44CA-33F4-89E7-87FCA26E02B3}"/>
                </a:ext>
              </a:extLst>
            </p:cNvPr>
            <p:cNvCxnSpPr/>
            <p:nvPr/>
          </p:nvCxnSpPr>
          <p:spPr>
            <a:xfrm>
              <a:off x="2874766" y="3500939"/>
              <a:ext cx="0" cy="501859"/>
            </a:xfrm>
            <a:prstGeom prst="line">
              <a:avLst/>
            </a:prstGeom>
            <a:ln w="38100">
              <a:solidFill>
                <a:srgbClr val="ED6FFE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주제 설명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11DBDA5-A5C6-989E-636F-0F96BC131FE8}"/>
              </a:ext>
            </a:extLst>
          </p:cNvPr>
          <p:cNvSpPr txBox="1"/>
          <p:nvPr/>
        </p:nvSpPr>
        <p:spPr>
          <a:xfrm>
            <a:off x="467544" y="1628800"/>
            <a:ext cx="7632848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kern="0" spc="100" dirty="0">
                <a:solidFill>
                  <a:srgbClr val="000000"/>
                </a:solidFill>
                <a:effectLst/>
                <a:latin typeface="휴먼명조"/>
              </a:rPr>
              <a:t>주변에 버려진 길고양이의 품종에 대한 호기심에서 시작</a:t>
            </a:r>
            <a:endParaRPr lang="en-US" altLang="ko-KR" sz="2000" kern="0" spc="100" dirty="0">
              <a:solidFill>
                <a:srgbClr val="000000"/>
              </a:solidFill>
              <a:effectLst/>
              <a:latin typeface="휴먼명조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endParaRPr lang="en-US" altLang="ko-KR" sz="1800" kern="0" spc="100" dirty="0">
              <a:solidFill>
                <a:srgbClr val="000000"/>
              </a:solidFill>
              <a:effectLst/>
              <a:latin typeface="휴먼명조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endParaRPr lang="en-US" altLang="ko-KR" sz="1800" kern="0" spc="100" dirty="0">
              <a:solidFill>
                <a:srgbClr val="000000"/>
              </a:solidFill>
              <a:effectLst/>
              <a:latin typeface="휴먼명조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kern="0" spc="100" dirty="0">
                <a:solidFill>
                  <a:srgbClr val="000000"/>
                </a:solidFill>
                <a:effectLst/>
                <a:latin typeface="한양신명조"/>
              </a:rPr>
              <a:t>고양이별 </a:t>
            </a:r>
            <a:r>
              <a:rPr lang="ko-KR" altLang="en-US" sz="2000" kern="0" spc="100" dirty="0">
                <a:solidFill>
                  <a:srgbClr val="000000"/>
                </a:solidFill>
                <a:latin typeface="한양신명조"/>
              </a:rPr>
              <a:t>위험성을 파악 및 대처 가능</a:t>
            </a:r>
            <a:endParaRPr lang="en-US" altLang="ko-KR" sz="20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>
              <a:lnSpc>
                <a:spcPct val="150000"/>
              </a:lnSpc>
            </a:pPr>
            <a:endParaRPr lang="en-US" altLang="ko-KR" sz="20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>
              <a:lnSpc>
                <a:spcPct val="150000"/>
              </a:lnSpc>
            </a:pPr>
            <a:endParaRPr lang="en-US" altLang="ko-KR" kern="0" spc="100" dirty="0">
              <a:solidFill>
                <a:srgbClr val="000000"/>
              </a:solidFill>
              <a:latin typeface="한양신명조"/>
            </a:endParaRPr>
          </a:p>
          <a:p>
            <a:pPr>
              <a:lnSpc>
                <a:spcPct val="150000"/>
              </a:lnSpc>
            </a:pPr>
            <a:r>
              <a:rPr lang="en-US" altLang="ko-KR" sz="2000" kern="0" spc="100" dirty="0">
                <a:solidFill>
                  <a:srgbClr val="000000"/>
                </a:solidFill>
                <a:effectLst/>
                <a:latin typeface="한양신명조"/>
              </a:rPr>
              <a:t>3) </a:t>
            </a:r>
            <a:r>
              <a:rPr lang="ko-KR" altLang="en-US" sz="2000" kern="0" spc="100" dirty="0">
                <a:solidFill>
                  <a:srgbClr val="000000"/>
                </a:solidFill>
                <a:effectLst/>
                <a:latin typeface="한양신명조"/>
              </a:rPr>
              <a:t>길에 버려진 고양이의 새끼를 사람 손길이 닿으면 어미 </a:t>
            </a:r>
            <a:endParaRPr lang="en-US" altLang="ko-KR" sz="2000" kern="0" spc="100" dirty="0">
              <a:solidFill>
                <a:srgbClr val="000000"/>
              </a:solidFill>
              <a:latin typeface="한양신명조"/>
            </a:endParaRPr>
          </a:p>
          <a:p>
            <a:pPr>
              <a:lnSpc>
                <a:spcPct val="150000"/>
              </a:lnSpc>
            </a:pPr>
            <a:r>
              <a:rPr lang="ko-KR" altLang="en-US" sz="2000" kern="0" spc="100" dirty="0">
                <a:solidFill>
                  <a:srgbClr val="000000"/>
                </a:solidFill>
                <a:effectLst/>
                <a:latin typeface="한양신명조"/>
              </a:rPr>
              <a:t>       고양이가 데려가지 않는 특징이 있는 것처럼 </a:t>
            </a:r>
            <a:r>
              <a:rPr lang="en-US" altLang="ko-KR" sz="2000" kern="0" spc="100" dirty="0">
                <a:solidFill>
                  <a:srgbClr val="000000"/>
                </a:solidFill>
                <a:latin typeface="한양신명조"/>
              </a:rPr>
              <a:t>                            </a:t>
            </a:r>
          </a:p>
          <a:p>
            <a:pPr>
              <a:lnSpc>
                <a:spcPct val="150000"/>
              </a:lnSpc>
            </a:pPr>
            <a:r>
              <a:rPr lang="ko-KR" altLang="en-US" sz="2000" kern="0" spc="100" dirty="0">
                <a:solidFill>
                  <a:srgbClr val="000000"/>
                </a:solidFill>
                <a:effectLst/>
                <a:latin typeface="한양신명조"/>
              </a:rPr>
              <a:t>       특징을 파악하여 알맞은 도움 제공</a:t>
            </a:r>
            <a:endParaRPr lang="en-US" altLang="ko-KR" sz="20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kern="0" spc="100" dirty="0">
              <a:solidFill>
                <a:srgbClr val="000000"/>
              </a:solidFill>
              <a:latin typeface="한양신명조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8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endParaRPr lang="en-US" altLang="ko-KR" kern="0" spc="100" dirty="0">
              <a:solidFill>
                <a:srgbClr val="000000"/>
              </a:solidFill>
              <a:latin typeface="한양신명조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endParaRPr lang="ko-KR" altLang="en-US" sz="18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개발 기술 개요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11DBDA5-A5C6-989E-636F-0F96BC131FE8}"/>
              </a:ext>
            </a:extLst>
          </p:cNvPr>
          <p:cNvSpPr txBox="1"/>
          <p:nvPr/>
        </p:nvSpPr>
        <p:spPr>
          <a:xfrm>
            <a:off x="467544" y="1628800"/>
            <a:ext cx="7632848" cy="6466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r>
              <a:rPr lang="ko-KR" altLang="en-US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앱으로 촬영하여 </a:t>
            </a:r>
            <a:r>
              <a:rPr lang="ko-KR" altLang="en-US" kern="0" spc="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머신러닝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기반으로 고양이들의 품종 확인 가능한 어플리케이션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(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인식률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75%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목표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).</a:t>
            </a:r>
          </a:p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endParaRPr lang="en-US" altLang="ko-KR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endParaRPr lang="en-US" altLang="ko-KR" kern="0" dirty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품종 확인 뿐만 아니라 게시판 통해 추천 시스템을 제공함으로써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기존의 어플리케이션과의 차별성을 가짐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.</a:t>
            </a:r>
          </a:p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endParaRPr lang="en-US" altLang="ko-KR" sz="1800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342900" marR="0" indent="-34290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  <a:tabLst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  <a:tab pos="13208000" algn="l"/>
                <a:tab pos="13716000" algn="l"/>
                <a:tab pos="14224000" algn="l"/>
                <a:tab pos="14732000" algn="l"/>
                <a:tab pos="15240000" algn="l"/>
                <a:tab pos="15748000" algn="l"/>
                <a:tab pos="508000" algn="l"/>
                <a:tab pos="1016000" algn="l"/>
              </a:tabLst>
            </a:pPr>
            <a:endParaRPr lang="ko-KR" altLang="en-US" sz="18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342900" indent="-34290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DB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이용해 게시판을 만들어서 사용자들이 게시물을 업로드하여 추천 기능을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만들어서 베스트 기능을 선정하는 방식 구현 목표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kern="0" spc="100" dirty="0">
              <a:solidFill>
                <a:srgbClr val="000000"/>
              </a:solidFill>
              <a:latin typeface="한양신명조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8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endParaRPr lang="en-US" altLang="ko-KR" kern="0" spc="100" dirty="0">
              <a:solidFill>
                <a:srgbClr val="000000"/>
              </a:solidFill>
              <a:latin typeface="한양신명조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endParaRPr lang="ko-KR" altLang="en-US" sz="1800" kern="0" spc="10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48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ABF39D3-EB7A-F572-5FBB-BB300CD3B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573" y="1740550"/>
            <a:ext cx="2542372" cy="44644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UI </a:t>
            </a:r>
            <a:r>
              <a:rPr lang="ko-KR" altLang="en-US" dirty="0"/>
              <a:t>화면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4A0799B-43D3-D435-8661-A45D070D4FB7}"/>
              </a:ext>
            </a:extLst>
          </p:cNvPr>
          <p:cNvSpPr txBox="1"/>
          <p:nvPr/>
        </p:nvSpPr>
        <p:spPr>
          <a:xfrm>
            <a:off x="1316621" y="2964685"/>
            <a:ext cx="1656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kern="100" dirty="0">
                <a:effectLst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Times New Roman" panose="02020603050405020304" pitchFamily="18" charset="0"/>
              </a:rPr>
              <a:t>catch (</a:t>
            </a:r>
            <a:r>
              <a:rPr lang="ko-KR" altLang="ko-KR" kern="100" dirty="0" err="1">
                <a:effectLst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Times New Roman" panose="02020603050405020304" pitchFamily="18" charset="0"/>
              </a:rPr>
              <a:t>캣치</a:t>
            </a:r>
            <a:r>
              <a:rPr lang="en-US" altLang="ko-KR" kern="100" dirty="0">
                <a:effectLst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Times New Roman" panose="02020603050405020304" pitchFamily="18" charset="0"/>
              </a:rPr>
              <a:t>)</a:t>
            </a:r>
            <a:endParaRPr lang="en-US" altLang="ko-KR" sz="1800" kern="100" dirty="0">
              <a:effectLst/>
              <a:latin typeface="휴먼둥근헤드라인" panose="02030504000101010101" pitchFamily="18" charset="-127"/>
              <a:ea typeface="휴먼둥근헤드라인" panose="02030504000101010101" pitchFamily="18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2A89C1F3-C8B9-5FE6-CE3F-FCFBDD791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290" y="3395108"/>
            <a:ext cx="1752845" cy="17242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7846BD-E624-057C-287F-E41D33139942}"/>
              </a:ext>
            </a:extLst>
          </p:cNvPr>
          <p:cNvSpPr txBox="1"/>
          <p:nvPr/>
        </p:nvSpPr>
        <p:spPr>
          <a:xfrm>
            <a:off x="1268290" y="1211484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첫 로딩 화면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8E6DEBB-3BB6-A0E7-4C20-8ABC9F313A56}"/>
              </a:ext>
            </a:extLst>
          </p:cNvPr>
          <p:cNvSpPr/>
          <p:nvPr/>
        </p:nvSpPr>
        <p:spPr>
          <a:xfrm>
            <a:off x="4169367" y="3575235"/>
            <a:ext cx="380100" cy="361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063C387-6A0D-915B-F042-BDC33A62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291" y="1704769"/>
            <a:ext cx="2542372" cy="4464496"/>
          </a:xfrm>
          <a:prstGeom prst="rect">
            <a:avLst/>
          </a:prstGeom>
        </p:spPr>
      </p:pic>
      <p:pic>
        <p:nvPicPr>
          <p:cNvPr id="26" name="내용 개체 틀 16">
            <a:extLst>
              <a:ext uri="{FF2B5EF4-FFF2-40B4-BE49-F238E27FC236}">
                <a16:creationId xmlns:a16="http://schemas.microsoft.com/office/drawing/2014/main" id="{10456870-521F-3556-3CCC-49344108EA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357" y="4899247"/>
            <a:ext cx="670311" cy="50712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E883479-601B-DA56-D4D8-134B1098D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555" y="4945128"/>
            <a:ext cx="673072" cy="46794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552A0A44-ACCB-0290-5066-414EE83F0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3425" y="4949671"/>
            <a:ext cx="733282" cy="44404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0C0B7E4-5064-E9FF-9FA8-74BF34D06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054" y="3002875"/>
            <a:ext cx="1752845" cy="17242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6C68658-8F7C-9909-424E-D18B85ADAC11}"/>
              </a:ext>
            </a:extLst>
          </p:cNvPr>
          <p:cNvSpPr txBox="1"/>
          <p:nvPr/>
        </p:nvSpPr>
        <p:spPr>
          <a:xfrm>
            <a:off x="5658357" y="2568864"/>
            <a:ext cx="206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고양이 품종 찾기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57E5BE-CDE8-2EC9-CDEF-DE22E2114567}"/>
              </a:ext>
            </a:extLst>
          </p:cNvPr>
          <p:cNvSpPr txBox="1"/>
          <p:nvPr/>
        </p:nvSpPr>
        <p:spPr>
          <a:xfrm>
            <a:off x="5577858" y="1163331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메인 화면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6D7A481-8C7B-5A52-7A04-5A8CA88149FE}"/>
              </a:ext>
            </a:extLst>
          </p:cNvPr>
          <p:cNvSpPr/>
          <p:nvPr/>
        </p:nvSpPr>
        <p:spPr>
          <a:xfrm>
            <a:off x="5639223" y="4843929"/>
            <a:ext cx="689445" cy="6052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229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8C5EC59D-75C3-64D8-1AC8-627B79BD6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799777"/>
            <a:ext cx="2542372" cy="44644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UI</a:t>
            </a:r>
            <a:r>
              <a:rPr lang="ko-KR" altLang="en-US" dirty="0"/>
              <a:t> 화면</a:t>
            </a:r>
          </a:p>
        </p:txBody>
      </p:sp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80667961-CD57-81A7-47A9-94422F451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86" y="4994255"/>
            <a:ext cx="670311" cy="507122"/>
          </a:xfr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8B02918-E08E-B662-A036-AB90F2F4D84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784" y="5040136"/>
            <a:ext cx="673072" cy="46794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9C4A6F4-1CE2-AD5A-64A5-FBCFB90E5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654" y="5044679"/>
            <a:ext cx="733282" cy="44404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7F329-E61B-FABD-3B78-4D11CB868A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283" y="3097883"/>
            <a:ext cx="1752845" cy="17242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9C02A6-3E4A-E233-C252-435489E494C0}"/>
              </a:ext>
            </a:extLst>
          </p:cNvPr>
          <p:cNvSpPr txBox="1"/>
          <p:nvPr/>
        </p:nvSpPr>
        <p:spPr>
          <a:xfrm>
            <a:off x="464586" y="2663872"/>
            <a:ext cx="206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고양이 품종 찾기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E75883-60FB-58CC-E3DD-3195647F4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1774558"/>
            <a:ext cx="2542372" cy="44644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43E257B-E1AF-9F66-1069-B316A5F7A8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998182" y="2838133"/>
            <a:ext cx="3067478" cy="22085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A27B07-9943-6590-B58E-A5F5C33BBDCD}"/>
              </a:ext>
            </a:extLst>
          </p:cNvPr>
          <p:cNvSpPr txBox="1"/>
          <p:nvPr/>
        </p:nvSpPr>
        <p:spPr>
          <a:xfrm>
            <a:off x="661476" y="1268760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메인 화면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9E749B-ADF6-1507-A6D5-60B1BB91F5AC}"/>
              </a:ext>
            </a:extLst>
          </p:cNvPr>
          <p:cNvSpPr txBox="1"/>
          <p:nvPr/>
        </p:nvSpPr>
        <p:spPr>
          <a:xfrm>
            <a:off x="3500132" y="1243541"/>
            <a:ext cx="2136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카메라 클릭 화면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5880138F-63DE-EA98-E73D-C636EF8AE37B}"/>
              </a:ext>
            </a:extLst>
          </p:cNvPr>
          <p:cNvSpPr/>
          <p:nvPr/>
        </p:nvSpPr>
        <p:spPr>
          <a:xfrm>
            <a:off x="2852517" y="3645835"/>
            <a:ext cx="380100" cy="361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2C726C2-0084-DBF1-C57E-78E7A3AD578D}"/>
              </a:ext>
            </a:extLst>
          </p:cNvPr>
          <p:cNvSpPr/>
          <p:nvPr/>
        </p:nvSpPr>
        <p:spPr>
          <a:xfrm>
            <a:off x="445452" y="4938937"/>
            <a:ext cx="689445" cy="6052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CDB3BF6E-30D4-B44B-736A-386CB9215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116" y="1772816"/>
            <a:ext cx="2542372" cy="44644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7B6330CC-3386-4C1D-D91A-B067E4340376}"/>
              </a:ext>
            </a:extLst>
          </p:cNvPr>
          <p:cNvSpPr txBox="1"/>
          <p:nvPr/>
        </p:nvSpPr>
        <p:spPr>
          <a:xfrm>
            <a:off x="6822214" y="4413296"/>
            <a:ext cx="16561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인식률 </a:t>
            </a:r>
            <a:r>
              <a:rPr lang="en-US" altLang="ko-KR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: 75%</a:t>
            </a:r>
          </a:p>
          <a:p>
            <a:pPr algn="ctr"/>
            <a:r>
              <a:rPr lang="ko-KR" altLang="en-US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고양이 품종 </a:t>
            </a:r>
            <a:r>
              <a:rPr lang="en-US" altLang="ko-KR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: </a:t>
            </a:r>
            <a:r>
              <a:rPr lang="ko-KR" altLang="en-US" sz="1100" kern="100" dirty="0" err="1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랙돌</a:t>
            </a:r>
            <a:endParaRPr lang="en-US" altLang="ko-KR" sz="1100" kern="100" dirty="0">
              <a:latin typeface="Arial Black" panose="020B0A04020102020204" pitchFamily="34" charset="0"/>
              <a:ea typeface="굴림체" panose="020B0609000101010101" pitchFamily="49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en-US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성격 </a:t>
            </a:r>
            <a:r>
              <a:rPr lang="en-US" altLang="ko-KR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: </a:t>
            </a:r>
            <a:r>
              <a:rPr lang="ko-KR" altLang="en-US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느긋한 성격</a:t>
            </a:r>
            <a:r>
              <a:rPr lang="en-US" altLang="ko-KR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, </a:t>
            </a:r>
          </a:p>
          <a:p>
            <a:pPr algn="ctr"/>
            <a:r>
              <a:rPr lang="ko-KR" altLang="en-US" sz="1100" kern="100" dirty="0"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사람을 좋아함</a:t>
            </a:r>
            <a:endParaRPr lang="en-US" altLang="ko-KR" sz="1100" kern="100" dirty="0">
              <a:latin typeface="Arial Black" panose="020B0A04020102020204" pitchFamily="34" charset="0"/>
              <a:ea typeface="굴림체" panose="020B0609000101010101" pitchFamily="49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en-US" sz="1100" kern="100" dirty="0">
                <a:effectLst/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특징 </a:t>
            </a:r>
            <a:r>
              <a:rPr lang="en-US" altLang="ko-KR" sz="1100" kern="100" dirty="0">
                <a:effectLst/>
                <a:latin typeface="Arial Black" panose="020B0A04020102020204" pitchFamily="34" charset="0"/>
                <a:ea typeface="굴림체" panose="020B0609000101010101" pitchFamily="49" charset="-127"/>
                <a:cs typeface="Times New Roman" panose="02020603050405020304" pitchFamily="18" charset="0"/>
              </a:rPr>
              <a:t>: </a:t>
            </a:r>
            <a:r>
              <a:rPr lang="ko-KR" altLang="en-US" sz="1100" b="0" i="0" dirty="0">
                <a:solidFill>
                  <a:srgbClr val="424242"/>
                </a:solidFill>
                <a:effectLst/>
                <a:latin typeface="Arial Black" panose="020B0A04020102020204" pitchFamily="34" charset="0"/>
              </a:rPr>
              <a:t>사회적이며 사람을 좋아한다 </a:t>
            </a:r>
            <a:endParaRPr lang="en-US" altLang="ko-KR" sz="1100" kern="100" dirty="0">
              <a:effectLst/>
              <a:latin typeface="Arial Black" panose="020B0A04020102020204" pitchFamily="34" charset="0"/>
              <a:ea typeface="굴림체" panose="020B0609000101010101" pitchFamily="49" charset="-127"/>
              <a:cs typeface="Times New Roman" panose="02020603050405020304" pitchFamily="18" charset="0"/>
            </a:endParaRPr>
          </a:p>
          <a:p>
            <a:endParaRPr lang="ko-KR" altLang="en-US" sz="11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DB23B9-6163-91C7-90A6-DF0B0FBBF01B}"/>
              </a:ext>
            </a:extLst>
          </p:cNvPr>
          <p:cNvSpPr txBox="1"/>
          <p:nvPr/>
        </p:nvSpPr>
        <p:spPr>
          <a:xfrm>
            <a:off x="6660232" y="1196752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촬영 후 </a:t>
            </a:r>
            <a:endParaRPr lang="en-US" altLang="ko-KR" dirty="0"/>
          </a:p>
          <a:p>
            <a:pPr algn="ctr"/>
            <a:r>
              <a:rPr lang="ko-KR" altLang="en-US" dirty="0"/>
              <a:t>품종 확인화면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A19C4987-5178-977E-872D-45309D58875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895"/>
          <a:stretch/>
        </p:blipFill>
        <p:spPr>
          <a:xfrm rot="16200000">
            <a:off x="6837309" y="2500556"/>
            <a:ext cx="1693421" cy="1905266"/>
          </a:xfrm>
          <a:prstGeom prst="rect">
            <a:avLst/>
          </a:prstGeom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92F7AF0F-2EA6-0338-97CA-6EA57D0983BC}"/>
              </a:ext>
            </a:extLst>
          </p:cNvPr>
          <p:cNvSpPr/>
          <p:nvPr/>
        </p:nvSpPr>
        <p:spPr>
          <a:xfrm>
            <a:off x="5970007" y="3643282"/>
            <a:ext cx="380100" cy="361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115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8C5EC59D-75C3-64D8-1AC8-627B79BD6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772816"/>
            <a:ext cx="2542372" cy="44644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UI</a:t>
            </a:r>
            <a:r>
              <a:rPr lang="ko-KR" altLang="en-US" dirty="0"/>
              <a:t> 화면</a:t>
            </a:r>
          </a:p>
        </p:txBody>
      </p:sp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80667961-CD57-81A7-47A9-94422F451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722" y="4967294"/>
            <a:ext cx="670311" cy="507122"/>
          </a:xfr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8B02918-E08E-B662-A036-AB90F2F4D84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920" y="5013175"/>
            <a:ext cx="673072" cy="46794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9C4A6F4-1CE2-AD5A-64A5-FBCFB90E5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790" y="5017718"/>
            <a:ext cx="733282" cy="44404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7F329-E61B-FABD-3B78-4D11CB868A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0419" y="3070922"/>
            <a:ext cx="1752845" cy="17242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9C02A6-3E4A-E233-C252-435489E494C0}"/>
              </a:ext>
            </a:extLst>
          </p:cNvPr>
          <p:cNvSpPr txBox="1"/>
          <p:nvPr/>
        </p:nvSpPr>
        <p:spPr>
          <a:xfrm>
            <a:off x="1688722" y="2636911"/>
            <a:ext cx="206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고양이 품종 찾기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E75883-60FB-58CC-E3DD-3195647F4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12" y="1772816"/>
            <a:ext cx="2542372" cy="44644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A27B07-9943-6590-B58E-A5F5C33BBDCD}"/>
              </a:ext>
            </a:extLst>
          </p:cNvPr>
          <p:cNvSpPr txBox="1"/>
          <p:nvPr/>
        </p:nvSpPr>
        <p:spPr>
          <a:xfrm>
            <a:off x="1885612" y="1241799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메인 화면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9E749B-ADF6-1507-A6D5-60B1BB91F5AC}"/>
              </a:ext>
            </a:extLst>
          </p:cNvPr>
          <p:cNvSpPr txBox="1"/>
          <p:nvPr/>
        </p:nvSpPr>
        <p:spPr>
          <a:xfrm>
            <a:off x="5804388" y="1241799"/>
            <a:ext cx="2136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갤러리 클릭 화면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5880138F-63DE-EA98-E73D-C636EF8AE37B}"/>
              </a:ext>
            </a:extLst>
          </p:cNvPr>
          <p:cNvSpPr/>
          <p:nvPr/>
        </p:nvSpPr>
        <p:spPr>
          <a:xfrm>
            <a:off x="4551940" y="3643282"/>
            <a:ext cx="380100" cy="361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2C726C2-0084-DBF1-C57E-78E7A3AD578D}"/>
              </a:ext>
            </a:extLst>
          </p:cNvPr>
          <p:cNvSpPr/>
          <p:nvPr/>
        </p:nvSpPr>
        <p:spPr>
          <a:xfrm>
            <a:off x="2391689" y="4944519"/>
            <a:ext cx="689445" cy="6052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DE2DB0B-537B-3B52-C90C-CB75A6391A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4388" y="2537896"/>
            <a:ext cx="2136075" cy="283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1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ABF39D3-EB7A-F572-5FBB-BB300CD3B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766" y="1844385"/>
            <a:ext cx="2542372" cy="44644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UI </a:t>
            </a:r>
            <a:r>
              <a:rPr lang="ko-KR" altLang="en-US" dirty="0"/>
              <a:t>화면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7846BD-E624-057C-287F-E41D33139942}"/>
              </a:ext>
            </a:extLst>
          </p:cNvPr>
          <p:cNvSpPr txBox="1"/>
          <p:nvPr/>
        </p:nvSpPr>
        <p:spPr>
          <a:xfrm>
            <a:off x="5792882" y="1268321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게시판 화면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9C7B935-718B-6BAD-EDDA-1A79D2333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128" y="2564904"/>
            <a:ext cx="2200532" cy="294317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E4085BD-599E-D82B-854E-485BA7FF4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772816"/>
            <a:ext cx="2542372" cy="4464496"/>
          </a:xfrm>
          <a:prstGeom prst="rect">
            <a:avLst/>
          </a:prstGeom>
        </p:spPr>
      </p:pic>
      <p:pic>
        <p:nvPicPr>
          <p:cNvPr id="25" name="내용 개체 틀 16">
            <a:extLst>
              <a:ext uri="{FF2B5EF4-FFF2-40B4-BE49-F238E27FC236}">
                <a16:creationId xmlns:a16="http://schemas.microsoft.com/office/drawing/2014/main" id="{1BD40818-8313-1815-958B-E8BDB95FF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722" y="4967294"/>
            <a:ext cx="670311" cy="507122"/>
          </a:xfr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4A728EB0-1E09-F4BC-7BDF-C544BE448A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920" y="5013175"/>
            <a:ext cx="673072" cy="46794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7B86A61-B37D-BA4E-C408-B0E270ADF1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9832" y="5017718"/>
            <a:ext cx="733282" cy="44404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08E234F-7644-9BBC-60A0-C22B8EA8DC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0419" y="3070922"/>
            <a:ext cx="1752845" cy="17242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1C7A71A-8D2D-7E55-D7DE-846244FE23B9}"/>
              </a:ext>
            </a:extLst>
          </p:cNvPr>
          <p:cNvSpPr txBox="1"/>
          <p:nvPr/>
        </p:nvSpPr>
        <p:spPr>
          <a:xfrm>
            <a:off x="1688722" y="2636911"/>
            <a:ext cx="206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고양이 품종 찾기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5707E8-147F-B6C3-85BD-8E501F87353B}"/>
              </a:ext>
            </a:extLst>
          </p:cNvPr>
          <p:cNvSpPr txBox="1"/>
          <p:nvPr/>
        </p:nvSpPr>
        <p:spPr>
          <a:xfrm>
            <a:off x="1885612" y="1241799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 메인 화면</a:t>
            </a: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FD6B1F67-1019-59D0-566E-80C0511D9C59}"/>
              </a:ext>
            </a:extLst>
          </p:cNvPr>
          <p:cNvSpPr/>
          <p:nvPr/>
        </p:nvSpPr>
        <p:spPr>
          <a:xfrm>
            <a:off x="4551940" y="3643282"/>
            <a:ext cx="380100" cy="3617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5C9D506-80B9-C6D5-35CE-2605A4579B27}"/>
              </a:ext>
            </a:extLst>
          </p:cNvPr>
          <p:cNvSpPr/>
          <p:nvPr/>
        </p:nvSpPr>
        <p:spPr>
          <a:xfrm>
            <a:off x="3059832" y="4967293"/>
            <a:ext cx="756605" cy="5824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640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539552" y="1603004"/>
            <a:ext cx="8064896" cy="1537964"/>
          </a:xfrm>
        </p:spPr>
        <p:txBody>
          <a:bodyPr/>
          <a:lstStyle/>
          <a:p>
            <a:r>
              <a:rPr lang="en-US" altLang="ko-KR" dirty="0"/>
              <a:t>               </a:t>
            </a:r>
            <a:r>
              <a:rPr lang="en-US" altLang="ko-KR" sz="8000" dirty="0"/>
              <a:t>Q&amp;A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11022</TotalTime>
  <Words>209</Words>
  <Application>Microsoft Office PowerPoint</Application>
  <PresentationFormat>화면 슬라이드 쇼(4:3)</PresentationFormat>
  <Paragraphs>60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Calibri</vt:lpstr>
      <vt:lpstr>굴림체</vt:lpstr>
      <vt:lpstr>Arial Black</vt:lpstr>
      <vt:lpstr>Arial</vt:lpstr>
      <vt:lpstr>Calibri Light</vt:lpstr>
      <vt:lpstr>맑은 고딕</vt:lpstr>
      <vt:lpstr>한양신명조</vt:lpstr>
      <vt:lpstr>휴먼명조</vt:lpstr>
      <vt:lpstr>휴먼둥근헤드라인</vt:lpstr>
      <vt:lpstr>Office 테마</vt:lpstr>
      <vt:lpstr>모바일응용  7조</vt:lpstr>
      <vt:lpstr>PowerPoint 프레젠테이션</vt:lpstr>
      <vt:lpstr>1. 주제 설명</vt:lpstr>
      <vt:lpstr>2. 개발 기술 개요</vt:lpstr>
      <vt:lpstr>3. UI 화면</vt:lpstr>
      <vt:lpstr>3. UI 화면</vt:lpstr>
      <vt:lpstr>3. UI 화면</vt:lpstr>
      <vt:lpstr>3. UI 화면</vt:lpstr>
      <vt:lpstr>               Q&amp;A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User</cp:lastModifiedBy>
  <cp:revision>4</cp:revision>
  <dcterms:created xsi:type="dcterms:W3CDTF">2010-02-01T08:03:16Z</dcterms:created>
  <dcterms:modified xsi:type="dcterms:W3CDTF">2022-10-05T15:28:30Z</dcterms:modified>
  <cp:category>www.slidemembers.com</cp:category>
</cp:coreProperties>
</file>

<file path=docProps/thumbnail.jpeg>
</file>